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66" r:id="rId3"/>
    <p:sldId id="258" r:id="rId4"/>
    <p:sldId id="260" r:id="rId5"/>
    <p:sldId id="259" r:id="rId6"/>
    <p:sldId id="261" r:id="rId7"/>
    <p:sldId id="263" r:id="rId8"/>
    <p:sldId id="264" r:id="rId9"/>
    <p:sldId id="262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302"/>
    <a:srgbClr val="560A0A"/>
    <a:srgbClr val="154B2A"/>
    <a:srgbClr val="10381F"/>
    <a:srgbClr val="073459"/>
    <a:srgbClr val="045C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C1D9D-A44D-477E-9941-5101DD4A30CA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274FC-892B-4499-87CD-1441FE4921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72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274FC-892B-4499-87CD-1441FE4921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5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775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38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6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51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8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80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811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47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31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18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65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3E839-25B0-4052-976B-E51F728FB264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81900-1DAA-4840-BDC1-9BD4281F7E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15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0120" y="370984"/>
            <a:ext cx="107442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B82014"/>
                </a:solidFill>
                <a:latin typeface="Georgia" panose="02040502050405020303" pitchFamily="18" charset="0"/>
              </a:rPr>
              <a:t>СТАНОВЛЕНИЕ </a:t>
            </a:r>
          </a:p>
          <a:p>
            <a:pPr algn="ctr"/>
            <a:r>
              <a:rPr lang="ru-RU" sz="5400" b="1" dirty="0" smtClean="0">
                <a:solidFill>
                  <a:srgbClr val="B82014"/>
                </a:solidFill>
                <a:latin typeface="Georgia" panose="02040502050405020303" pitchFamily="18" charset="0"/>
              </a:rPr>
              <a:t>ДРЕВНЕРУССКОГО </a:t>
            </a:r>
          </a:p>
          <a:p>
            <a:pPr algn="ctr"/>
            <a:r>
              <a:rPr lang="ru-RU" sz="5400" b="1" dirty="0" smtClean="0">
                <a:solidFill>
                  <a:srgbClr val="B82014"/>
                </a:solidFill>
                <a:latin typeface="Georgia" panose="02040502050405020303" pitchFamily="18" charset="0"/>
              </a:rPr>
              <a:t>ГОСУДАРСТВА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 smtClean="0">
                <a:solidFill>
                  <a:srgbClr val="5A0E06"/>
                </a:solidFill>
                <a:latin typeface="Georgia" panose="02040502050405020303" pitchFamily="18" charset="0"/>
              </a:rPr>
              <a:t>			</a:t>
            </a:r>
            <a:r>
              <a:rPr lang="ru-RU" sz="4000" b="1" dirty="0" smtClean="0">
                <a:solidFill>
                  <a:srgbClr val="5A0E06"/>
                </a:solidFill>
                <a:latin typeface="Georgia" panose="02040502050405020303" pitchFamily="18" charset="0"/>
              </a:rPr>
              <a:t>	</a:t>
            </a:r>
            <a:r>
              <a:rPr lang="ru-RU" sz="3600" b="1" dirty="0" smtClean="0">
                <a:solidFill>
                  <a:srgbClr val="5A0E06"/>
                </a:solidFill>
                <a:latin typeface="Georgia" panose="02040502050405020303" pitchFamily="18" charset="0"/>
              </a:rPr>
              <a:t>Урок истории. 6 класс</a:t>
            </a:r>
            <a:endParaRPr lang="ru-RU" sz="4000" b="1" dirty="0" smtClean="0">
              <a:solidFill>
                <a:srgbClr val="5A0E06"/>
              </a:solidFill>
              <a:latin typeface="Georgia" panose="02040502050405020303" pitchFamily="18" charset="0"/>
            </a:endParaRPr>
          </a:p>
          <a:p>
            <a:pPr algn="ctr"/>
            <a:endParaRPr lang="ru-RU" sz="4000" b="1" dirty="0" smtClean="0">
              <a:solidFill>
                <a:srgbClr val="5A0E06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5A0E06"/>
                </a:solidFill>
                <a:latin typeface="Georgia" panose="02040502050405020303" pitchFamily="18" charset="0"/>
              </a:rPr>
              <a:t>Автор: Диянов Константин Сергеевич</a:t>
            </a:r>
          </a:p>
          <a:p>
            <a:pPr algn="r"/>
            <a:r>
              <a:rPr lang="ru-RU" sz="2400" b="1" dirty="0" smtClean="0">
                <a:solidFill>
                  <a:srgbClr val="5A0E06"/>
                </a:solidFill>
                <a:latin typeface="Georgia" panose="02040502050405020303" pitchFamily="18" charset="0"/>
              </a:rPr>
              <a:t>Учитель истории и обществознания</a:t>
            </a:r>
            <a:endParaRPr lang="ru-RU" sz="2400" b="1" dirty="0">
              <a:solidFill>
                <a:srgbClr val="5A0E06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2400" b="1" dirty="0" err="1" smtClean="0">
                <a:solidFill>
                  <a:srgbClr val="5A0E06"/>
                </a:solidFill>
                <a:latin typeface="Georgia" panose="02040502050405020303" pitchFamily="18" charset="0"/>
              </a:rPr>
              <a:t>к.и.н</a:t>
            </a:r>
            <a:r>
              <a:rPr lang="ru-RU" sz="2400" b="1" dirty="0" smtClean="0">
                <a:solidFill>
                  <a:srgbClr val="5A0E06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endParaRPr lang="ru-RU" sz="4000" b="1" dirty="0">
              <a:solidFill>
                <a:srgbClr val="5A0E06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27" y="3072384"/>
            <a:ext cx="4423542" cy="298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7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7853" y="445101"/>
            <a:ext cx="979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Подведем итоги: </a:t>
            </a:r>
            <a:r>
              <a:rPr lang="ru-RU" sz="2400" b="1" dirty="0" smtClean="0">
                <a:solidFill>
                  <a:srgbClr val="B82014"/>
                </a:solidFill>
                <a:latin typeface="Georgia" panose="02040502050405020303" pitchFamily="18" charset="0"/>
              </a:rPr>
              <a:t>какие </a:t>
            </a:r>
            <a:r>
              <a:rPr lang="ru-RU" sz="2400" b="1" dirty="0">
                <a:solidFill>
                  <a:srgbClr val="B82014"/>
                </a:solidFill>
                <a:latin typeface="Georgia" panose="02040502050405020303" pitchFamily="18" charset="0"/>
              </a:rPr>
              <a:t>факторы способствовали становлению Древнерусского государства?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1040608"/>
              </p:ext>
            </p:extLst>
          </p:nvPr>
        </p:nvGraphicFramePr>
        <p:xfrm>
          <a:off x="1216150" y="1404419"/>
          <a:ext cx="10094977" cy="47423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32588"/>
                <a:gridCol w="2884179"/>
                <a:gridCol w="2445323"/>
                <a:gridCol w="2532887"/>
              </a:tblGrid>
              <a:tr h="101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E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География</a:t>
                      </a:r>
                      <a:r>
                        <a:rPr lang="ru-RU" sz="1800" b="1" kern="1200" dirty="0">
                          <a:solidFill>
                            <a:srgbClr val="0E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/ отношения с соседями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0E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Политика </a:t>
                      </a:r>
                      <a:r>
                        <a:rPr lang="ru-RU" sz="1800" b="1" kern="1200" dirty="0">
                          <a:solidFill>
                            <a:srgbClr val="0E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первых русских князей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Вывод: какие </a:t>
                      </a:r>
                      <a:r>
                        <a:rPr lang="ru-RU" sz="1800" b="1" kern="1200" dirty="0" smtClean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факторы </a:t>
                      </a:r>
                      <a:r>
                        <a:rPr lang="ru-RU" sz="1800" b="1" kern="1200" dirty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оказались решающими</a:t>
                      </a:r>
                      <a:r>
                        <a:rPr lang="ru-RU" sz="2000" b="1" kern="1200" dirty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111767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Что </a:t>
                      </a:r>
                      <a:r>
                        <a:rPr lang="ru-RU" sz="1800" b="1" u="sng" kern="1200" dirty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способствовало </a:t>
                      </a:r>
                      <a:r>
                        <a:rPr lang="ru-RU" sz="1800" b="1" kern="1200" dirty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становлению </a:t>
                      </a:r>
                      <a:r>
                        <a:rPr lang="ru-RU" sz="1800" b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государства?</a:t>
                      </a:r>
                      <a:endParaRPr lang="ru-RU" sz="1800" b="1" kern="1200" dirty="0">
                        <a:solidFill>
                          <a:srgbClr val="073459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Торговые пути</a:t>
                      </a:r>
                      <a:r>
                        <a:rPr lang="ru-RU" sz="1600" b="1" i="1" kern="1200" baseline="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(«Путь из варяг в греки»), необходимость обороны от врагов, контакты с более развитыми странами (Византия)</a:t>
                      </a:r>
                      <a:endParaRPr lang="ru-RU" sz="4000" b="1" i="1" kern="1200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 Укрепление</a:t>
                      </a:r>
                      <a:r>
                        <a:rPr lang="ru-RU" sz="1600" b="1" i="1" kern="1200" baseline="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власти и статуса киевского князя, присоединение новых земель, наведение законности и порядка </a:t>
                      </a:r>
                      <a:endParaRPr lang="ru-RU" sz="2800" b="1" i="1" kern="1200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560A0A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Сформулируйте свою позицию.</a:t>
                      </a:r>
                      <a:r>
                        <a:rPr lang="ru-RU" sz="1800" b="1" i="1" kern="1200" baseline="0" dirty="0" smtClean="0">
                          <a:solidFill>
                            <a:srgbClr val="560A0A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Объясните и аргументируйте свой выбор. </a:t>
                      </a:r>
                      <a:endParaRPr lang="ru-RU" sz="18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8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Что </a:t>
                      </a:r>
                      <a:r>
                        <a:rPr lang="ru-RU" sz="1800" b="1" u="sng" kern="1200" dirty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мешало / могло помешать </a:t>
                      </a:r>
                      <a:r>
                        <a:rPr lang="ru-RU" sz="1800" b="1" kern="1200" dirty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становлению </a:t>
                      </a:r>
                      <a:r>
                        <a:rPr lang="ru-RU" sz="1800" b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государства?</a:t>
                      </a:r>
                      <a:endParaRPr lang="ru-RU" sz="1800" b="1" kern="1200" dirty="0">
                        <a:solidFill>
                          <a:srgbClr val="073459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1" kern="1200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Большая территория/ареал проживания, зависимость от соседних государств</a:t>
                      </a:r>
                      <a:r>
                        <a:rPr lang="ru-RU" sz="1600" b="1" i="1" kern="1200" baseline="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(Хазарии) </a:t>
                      </a:r>
                      <a:r>
                        <a:rPr lang="ru-RU" sz="1600" b="1" i="1" kern="1200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600" b="1" i="1" kern="1200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Неудачные военные</a:t>
                      </a:r>
                      <a:r>
                        <a:rPr lang="ru-RU" sz="1600" b="1" i="1" kern="1200" baseline="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походы, конфликты с подвластными племенами </a:t>
                      </a:r>
                      <a:endParaRPr lang="ru-RU" sz="1600" b="1" i="1" kern="1200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8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  <p:sp>
        <p:nvSpPr>
          <p:cNvPr id="5" name="Правая фигурная скобка 4"/>
          <p:cNvSpPr/>
          <p:nvPr/>
        </p:nvSpPr>
        <p:spPr>
          <a:xfrm>
            <a:off x="8737600" y="2680868"/>
            <a:ext cx="239776" cy="3171292"/>
          </a:xfrm>
          <a:prstGeom prst="rightBrace">
            <a:avLst>
              <a:gd name="adj1" fmla="val 109256"/>
              <a:gd name="adj2" fmla="val 50000"/>
            </a:avLst>
          </a:prstGeom>
          <a:ln w="28575">
            <a:solidFill>
              <a:srgbClr val="B21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93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4920" y="364299"/>
            <a:ext cx="96621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В 862 г. на территории проживания восточных славян возникло государство Древняя Русь</a:t>
            </a:r>
          </a:p>
        </p:txBody>
      </p:sp>
      <p:pic>
        <p:nvPicPr>
          <p:cNvPr id="16" name="Призвание варяг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9926" y="1256851"/>
            <a:ext cx="9067203" cy="50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8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999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5821" y="1727085"/>
            <a:ext cx="608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200" b="1" dirty="0" smtClean="0">
              <a:solidFill>
                <a:srgbClr val="C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73459"/>
                </a:solidFill>
                <a:latin typeface="Georgia" panose="02040502050405020303" pitchFamily="18" charset="0"/>
              </a:rPr>
              <a:t>Споры в исторической науке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8378" y="4874728"/>
            <a:ext cx="8749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B82014"/>
                </a:solidFill>
                <a:latin typeface="Georgia" panose="02040502050405020303" pitchFamily="18" charset="0"/>
              </a:rPr>
              <a:t>Как </a:t>
            </a:r>
            <a:r>
              <a:rPr lang="ru-RU" sz="2800" b="1" dirty="0">
                <a:solidFill>
                  <a:srgbClr val="B82014"/>
                </a:solidFill>
                <a:latin typeface="Georgia" panose="02040502050405020303" pitchFamily="18" charset="0"/>
              </a:rPr>
              <a:t>происходило становление Древнерусского государства</a:t>
            </a:r>
            <a:r>
              <a:rPr lang="ru-RU" sz="2800" b="1" dirty="0" smtClean="0">
                <a:solidFill>
                  <a:srgbClr val="B82014"/>
                </a:solidFill>
                <a:latin typeface="Georgia" panose="02040502050405020303" pitchFamily="18" charset="0"/>
              </a:rPr>
              <a:t>? Что могло этому способствовать, а что помешать?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639" y="2817020"/>
            <a:ext cx="3324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«</a:t>
            </a:r>
            <a:r>
              <a:rPr lang="ru-RU" sz="2800" b="1" dirty="0">
                <a:solidFill>
                  <a:srgbClr val="0E1652"/>
                </a:solidFill>
                <a:latin typeface="Georgia" panose="02040502050405020303" pitchFamily="18" charset="0"/>
              </a:rPr>
              <a:t>Норманисты»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5463" y="2817020"/>
            <a:ext cx="42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B82014"/>
                </a:solidFill>
                <a:latin typeface="Georgia" panose="02040502050405020303" pitchFamily="18" charset="0"/>
              </a:rPr>
              <a:t>«</a:t>
            </a:r>
            <a:r>
              <a:rPr lang="ru-RU" sz="2800" b="1" dirty="0">
                <a:solidFill>
                  <a:srgbClr val="B82014"/>
                </a:solidFill>
                <a:latin typeface="Georgia" panose="02040502050405020303" pitchFamily="18" charset="0"/>
              </a:rPr>
              <a:t>Антинорманисты»</a:t>
            </a: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3740854" y="2507157"/>
            <a:ext cx="162342" cy="37547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8067210" y="2470140"/>
            <a:ext cx="132079" cy="353406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18601" y="3108078"/>
            <a:ext cx="1074572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?</a:t>
            </a:r>
          </a:p>
          <a:p>
            <a:pPr algn="ctr"/>
            <a:r>
              <a:rPr lang="ru-RU" sz="2400" b="1" dirty="0">
                <a:solidFill>
                  <a:srgbClr val="5A0E06"/>
                </a:solidFill>
                <a:latin typeface="Georgia" panose="02040502050405020303" pitchFamily="18" charset="0"/>
              </a:rPr>
              <a:t>Образование государства на Руси – результат </a:t>
            </a:r>
            <a:r>
              <a:rPr lang="ru-RU" sz="26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самостоятельного развития</a:t>
            </a:r>
            <a:r>
              <a:rPr lang="ru-RU" sz="2400" b="1" u="sng" dirty="0" smtClean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>
                <a:solidFill>
                  <a:srgbClr val="5A0E06"/>
                </a:solidFill>
                <a:latin typeface="Georgia" panose="02040502050405020303" pitchFamily="18" charset="0"/>
              </a:rPr>
              <a:t>или </a:t>
            </a:r>
            <a:r>
              <a:rPr lang="ru-RU" sz="2600" b="1" u="sng" dirty="0">
                <a:solidFill>
                  <a:srgbClr val="0E1652"/>
                </a:solidFill>
                <a:latin typeface="Georgia" panose="02040502050405020303" pitchFamily="18" charset="0"/>
              </a:rPr>
              <a:t>внешнего вмешательства</a:t>
            </a:r>
            <a:r>
              <a:rPr lang="ru-RU" sz="2400" b="1" dirty="0">
                <a:solidFill>
                  <a:srgbClr val="5A0E06"/>
                </a:solidFill>
                <a:latin typeface="Georgia" panose="02040502050405020303" pitchFamily="18" charset="0"/>
              </a:rPr>
              <a:t>?</a:t>
            </a:r>
          </a:p>
        </p:txBody>
      </p:sp>
      <p:cxnSp>
        <p:nvCxnSpPr>
          <p:cNvPr id="43" name="Прямая со стрелкой 42"/>
          <p:cNvCxnSpPr/>
          <p:nvPr/>
        </p:nvCxnSpPr>
        <p:spPr>
          <a:xfrm>
            <a:off x="4379735" y="4481559"/>
            <a:ext cx="55105" cy="373905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8005354" y="4476701"/>
            <a:ext cx="50559" cy="422081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468" y="1781369"/>
            <a:ext cx="858206" cy="13550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6867" y="1781369"/>
            <a:ext cx="736734" cy="13550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6790" y="2555268"/>
            <a:ext cx="757749" cy="12508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05" y="1588372"/>
            <a:ext cx="897696" cy="13393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51" y="2541278"/>
            <a:ext cx="1052968" cy="1345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625463" y="501672"/>
            <a:ext cx="8855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Несмотря на то,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что </a:t>
            </a:r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прошло более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1150</a:t>
            </a:r>
            <a:r>
              <a:rPr lang="ru-RU" sz="24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Georgia" panose="02040502050405020303" pitchFamily="18" charset="0"/>
              </a:rPr>
              <a:t>лет назад, </a:t>
            </a:r>
            <a:endParaRPr lang="ru-RU" sz="2400" b="1" dirty="0" smtClean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ход и причины образования Древнерусского государства до сих пор вызывает много вопросов</a:t>
            </a:r>
          </a:p>
        </p:txBody>
      </p:sp>
    </p:spTree>
    <p:extLst>
      <p:ext uri="{BB962C8B-B14F-4D97-AF65-F5344CB8AC3E}">
        <p14:creationId xmlns:p14="http://schemas.microsoft.com/office/powerpoint/2010/main" val="8011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0241" y="401657"/>
            <a:ext cx="7900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От чего может зависеть процесс образования государства?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3725" y="2675804"/>
            <a:ext cx="22620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Внешнее влияние: отношения с соседями</a:t>
            </a:r>
            <a:endParaRPr lang="ru-RU" sz="2400" b="1" dirty="0">
              <a:solidFill>
                <a:srgbClr val="0E1652"/>
              </a:solidFill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3995" y="1776745"/>
            <a:ext cx="3020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A0E06"/>
                </a:solidFill>
                <a:latin typeface="Georgia" panose="02040502050405020303" pitchFamily="18" charset="0"/>
              </a:rPr>
              <a:t>Природно-географический фактор</a:t>
            </a:r>
            <a:endParaRPr lang="ru-RU" sz="2400" b="1" dirty="0">
              <a:solidFill>
                <a:srgbClr val="5A0E06"/>
              </a:solidFill>
              <a:latin typeface="Georgia" panose="02040502050405020303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852928" y="1484710"/>
            <a:ext cx="239496" cy="374629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4881421" y="1534765"/>
            <a:ext cx="46814" cy="999610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386839" y="5191862"/>
            <a:ext cx="94183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560A0A"/>
                </a:solidFill>
                <a:latin typeface="Georgia" panose="02040502050405020303" pitchFamily="18" charset="0"/>
              </a:rPr>
              <a:t>Процесс складывания государственности </a:t>
            </a:r>
            <a:r>
              <a:rPr lang="ru-RU" sz="32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сочетает в себе несколько факторов!</a:t>
            </a:r>
            <a:endParaRPr lang="ru-RU" sz="3200" b="1" dirty="0">
              <a:solidFill>
                <a:srgbClr val="560A0A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4348" y="2615831"/>
            <a:ext cx="27299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10381F"/>
                </a:solidFill>
                <a:latin typeface="Georgia" panose="02040502050405020303" pitchFamily="18" charset="0"/>
              </a:rPr>
              <a:t>Внутренние процессы: изменение общественного устройства</a:t>
            </a:r>
            <a:endParaRPr lang="ru-RU" sz="2400" b="1" dirty="0">
              <a:solidFill>
                <a:srgbClr val="10381F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4837" y="1836077"/>
            <a:ext cx="27902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Деятельность исторических личностей</a:t>
            </a:r>
            <a:endParaRPr lang="ru-RU" sz="2400" b="1" dirty="0">
              <a:solidFill>
                <a:srgbClr val="560A0A"/>
              </a:solidFill>
              <a:latin typeface="Georgia" panose="02040502050405020303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7095931" y="1538050"/>
            <a:ext cx="137457" cy="996325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8786869" y="1481816"/>
            <a:ext cx="283979" cy="341044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img0.liveinternet.ru/images/attach/d/1/135/876/135876914_061417_1302_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22" y="3073842"/>
            <a:ext cx="3239036" cy="20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thumb/1/16/%D0%92%D0%B0%D1%80%D1%8F%D0%B3%D0%B8.jpg/250px-%D0%92%D0%B0%D1%80%D1%8F%D0%B3%D0%B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2029" y="3073842"/>
            <a:ext cx="2955375" cy="20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448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9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5337" y="387319"/>
            <a:ext cx="9125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5A0E06"/>
                </a:solidFill>
                <a:latin typeface="Georgia" panose="02040502050405020303" pitchFamily="18" charset="0"/>
              </a:rPr>
              <a:t>Цель урока: </a:t>
            </a:r>
            <a:r>
              <a:rPr lang="ru-RU" sz="3200" b="1" dirty="0">
                <a:solidFill>
                  <a:srgbClr val="B82014"/>
                </a:solidFill>
                <a:latin typeface="Georgia" panose="02040502050405020303" pitchFamily="18" charset="0"/>
              </a:rPr>
              <a:t>выяснить, какие факторы способствовали становлению Древнерусского </a:t>
            </a:r>
            <a:r>
              <a:rPr lang="ru-RU" sz="3200" b="1" dirty="0" smtClean="0">
                <a:solidFill>
                  <a:srgbClr val="B82014"/>
                </a:solidFill>
                <a:latin typeface="Georgia" panose="02040502050405020303" pitchFamily="18" charset="0"/>
              </a:rPr>
              <a:t>государства?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7074" y="2164209"/>
            <a:ext cx="7955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1. Определить особенности </a:t>
            </a:r>
            <a:r>
              <a:rPr lang="ru-RU" sz="24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географического положения</a:t>
            </a:r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 славянских племен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7998" y="3301481"/>
            <a:ext cx="2022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A0E06"/>
                </a:solidFill>
                <a:latin typeface="Georgia" panose="02040502050405020303" pitchFamily="18" charset="0"/>
              </a:rPr>
              <a:t>Задачи урока: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40271" y="3104885"/>
            <a:ext cx="8677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2. Выяснить, какими были </a:t>
            </a:r>
            <a:r>
              <a:rPr lang="ru-RU" sz="24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отношения</a:t>
            </a:r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 славянских племен </a:t>
            </a:r>
            <a:r>
              <a:rPr lang="ru-RU" sz="24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с соседними народами и государствами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25906" y="4071937"/>
            <a:ext cx="7955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3. Определить </a:t>
            </a:r>
            <a:r>
              <a:rPr lang="ru-RU" sz="24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итоги деятельности </a:t>
            </a:r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первых русских </a:t>
            </a:r>
            <a:r>
              <a:rPr lang="ru-RU" sz="24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князей</a:t>
            </a:r>
            <a:endParaRPr lang="ru-RU" sz="2400" b="1" dirty="0">
              <a:solidFill>
                <a:srgbClr val="B21302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0065" y="5038989"/>
            <a:ext cx="7714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4. Выяснить </a:t>
            </a:r>
            <a:r>
              <a:rPr lang="ru-RU" sz="24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какие факторы были главными</a:t>
            </a:r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, а какие – второстепенными</a:t>
            </a:r>
            <a:endParaRPr lang="ru-RU" sz="2400" b="1" dirty="0">
              <a:solidFill>
                <a:srgbClr val="0E165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21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8206" y="450622"/>
            <a:ext cx="526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Работаем с ресурсами парка «РОССИЯ – МОЯ ИСТОРИЯ»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06487" y="2210214"/>
            <a:ext cx="57991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2. </a:t>
            </a:r>
            <a:r>
              <a:rPr lang="ru-RU" sz="2200" b="1" u="sng" dirty="0" smtClean="0">
                <a:solidFill>
                  <a:srgbClr val="0E1652"/>
                </a:solidFill>
                <a:latin typeface="Georgia" panose="02040502050405020303" pitchFamily="18" charset="0"/>
              </a:rPr>
              <a:t>Определите</a:t>
            </a:r>
            <a:r>
              <a:rPr lang="ru-RU" sz="22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 те </a:t>
            </a:r>
            <a:r>
              <a:rPr lang="ru-RU" sz="2200" b="1" u="sng" dirty="0" smtClean="0">
                <a:solidFill>
                  <a:srgbClr val="0E1652"/>
                </a:solidFill>
                <a:latin typeface="Georgia" panose="02040502050405020303" pitchFamily="18" charset="0"/>
              </a:rPr>
              <a:t>стенды</a:t>
            </a:r>
            <a:r>
              <a:rPr lang="ru-RU" sz="22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, в которых содержится или может содержаться </a:t>
            </a:r>
            <a:r>
              <a:rPr lang="ru-RU" sz="2200" b="1" u="sng" dirty="0" smtClean="0">
                <a:solidFill>
                  <a:srgbClr val="0E1652"/>
                </a:solidFill>
                <a:latin typeface="Georgia" panose="02040502050405020303" pitchFamily="18" charset="0"/>
              </a:rPr>
              <a:t>нужная информация </a:t>
            </a:r>
            <a:endParaRPr lang="ru-RU" sz="2200" b="1" u="sng" dirty="0">
              <a:solidFill>
                <a:srgbClr val="0E1652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84694" y="3291291"/>
            <a:ext cx="597565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10381F"/>
                </a:solidFill>
                <a:latin typeface="Georgia" panose="02040502050405020303" pitchFamily="18" charset="0"/>
              </a:rPr>
              <a:t>3. </a:t>
            </a:r>
            <a:r>
              <a:rPr lang="ru-RU" sz="2200" b="1" u="sng" dirty="0" smtClean="0">
                <a:solidFill>
                  <a:srgbClr val="10381F"/>
                </a:solidFill>
                <a:latin typeface="Georgia" panose="02040502050405020303" pitchFamily="18" charset="0"/>
              </a:rPr>
              <a:t>Организуйте свою работу </a:t>
            </a:r>
            <a:r>
              <a:rPr lang="ru-RU" sz="2200" b="1" dirty="0" smtClean="0">
                <a:solidFill>
                  <a:srgbClr val="10381F"/>
                </a:solidFill>
                <a:latin typeface="Georgia" panose="02040502050405020303" pitchFamily="18" charset="0"/>
              </a:rPr>
              <a:t>– используйте не только свободные стенды, </a:t>
            </a:r>
            <a:r>
              <a:rPr lang="ru-RU" sz="2200" b="1" u="sng" dirty="0" smtClean="0">
                <a:solidFill>
                  <a:srgbClr val="10381F"/>
                </a:solidFill>
                <a:latin typeface="Georgia" panose="02040502050405020303" pitchFamily="18" charset="0"/>
              </a:rPr>
              <a:t>сотрудничайте</a:t>
            </a:r>
            <a:r>
              <a:rPr lang="ru-RU" sz="2200" b="1" dirty="0" smtClean="0">
                <a:solidFill>
                  <a:srgbClr val="10381F"/>
                </a:solidFill>
                <a:latin typeface="Georgia" panose="02040502050405020303" pitchFamily="18" charset="0"/>
              </a:rPr>
              <a:t>: информация может быть полезна для разных заданий</a:t>
            </a:r>
            <a:endParaRPr lang="ru-RU" sz="2200" b="1" dirty="0">
              <a:solidFill>
                <a:srgbClr val="10381F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84880" y="1194302"/>
            <a:ext cx="5242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1. </a:t>
            </a:r>
            <a:r>
              <a:rPr lang="ru-RU" sz="2200" b="1" u="sng" dirty="0" smtClean="0">
                <a:solidFill>
                  <a:srgbClr val="560A0A"/>
                </a:solidFill>
                <a:latin typeface="Georgia" panose="02040502050405020303" pitchFamily="18" charset="0"/>
              </a:rPr>
              <a:t>Изучите экспозицию </a:t>
            </a:r>
            <a:r>
              <a:rPr lang="ru-RU" sz="22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в целом – сориентируйтесь в пространстве павильона</a:t>
            </a:r>
            <a:endParaRPr lang="ru-RU" sz="2200" b="1" dirty="0">
              <a:solidFill>
                <a:srgbClr val="560A0A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8468" y="645127"/>
            <a:ext cx="391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73459"/>
                </a:solidFill>
                <a:latin typeface="Georgia" panose="02040502050405020303" pitchFamily="18" charset="0"/>
              </a:rPr>
              <a:t>Алгоритм работы: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6712" y="5003243"/>
            <a:ext cx="5894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73459"/>
                </a:solidFill>
                <a:latin typeface="Georgia" panose="02040502050405020303" pitchFamily="18" charset="0"/>
              </a:rPr>
              <a:t>4. Не ограничивайтесь только условиями задания – </a:t>
            </a:r>
            <a:r>
              <a:rPr lang="ru-RU" sz="2200" b="1" u="sng" dirty="0" smtClean="0">
                <a:solidFill>
                  <a:srgbClr val="073459"/>
                </a:solidFill>
                <a:latin typeface="Georgia" panose="02040502050405020303" pitchFamily="18" charset="0"/>
              </a:rPr>
              <a:t>изучите контекст</a:t>
            </a:r>
            <a:r>
              <a:rPr lang="ru-RU" sz="2200" b="1" dirty="0" smtClean="0">
                <a:solidFill>
                  <a:srgbClr val="073459"/>
                </a:solidFill>
                <a:latin typeface="Georgia" panose="02040502050405020303" pitchFamily="18" charset="0"/>
              </a:rPr>
              <a:t> описываемого события / объекта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300" y="2365372"/>
            <a:ext cx="2529431" cy="38902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94" y="1519206"/>
            <a:ext cx="2514463" cy="3396629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18" y="4396509"/>
            <a:ext cx="3579893" cy="22627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Выгнутая вверх стрелка 14"/>
          <p:cNvSpPr/>
          <p:nvPr/>
        </p:nvSpPr>
        <p:spPr>
          <a:xfrm rot="20893793">
            <a:off x="2621266" y="1957756"/>
            <a:ext cx="1648091" cy="504915"/>
          </a:xfrm>
          <a:prstGeom prst="curvedDownArrow">
            <a:avLst/>
          </a:prstGeom>
          <a:noFill/>
          <a:ln w="31750">
            <a:solidFill>
              <a:srgbClr val="560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4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5260" y="524318"/>
            <a:ext cx="5175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Работаем с полученной информацией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1344" y="2534684"/>
            <a:ext cx="567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2. Пользуясь материалами карты и маршрутного листа, выполните задания «Практикума»</a:t>
            </a:r>
            <a:endParaRPr lang="ru-RU" sz="2200" b="1" dirty="0">
              <a:solidFill>
                <a:srgbClr val="0E1652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68264" y="3725194"/>
            <a:ext cx="5903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10381F"/>
                </a:solidFill>
                <a:latin typeface="Georgia" panose="02040502050405020303" pitchFamily="18" charset="0"/>
              </a:rPr>
              <a:t>3. Обратитесь за помощью к </a:t>
            </a:r>
            <a:r>
              <a:rPr lang="ru-RU" sz="22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товарищу по паре </a:t>
            </a:r>
            <a:r>
              <a:rPr lang="ru-RU" sz="2200" b="1" dirty="0" smtClean="0">
                <a:solidFill>
                  <a:srgbClr val="10381F"/>
                </a:solidFill>
                <a:latin typeface="Georgia" panose="02040502050405020303" pitchFamily="18" charset="0"/>
              </a:rPr>
              <a:t>– в «Практикуме» есть </a:t>
            </a:r>
            <a:r>
              <a:rPr lang="ru-RU" sz="22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задания</a:t>
            </a:r>
            <a:r>
              <a:rPr lang="ru-RU" sz="2200" b="1" dirty="0" smtClean="0">
                <a:solidFill>
                  <a:srgbClr val="10381F"/>
                </a:solidFill>
                <a:latin typeface="Georgia" panose="02040502050405020303" pitchFamily="18" charset="0"/>
              </a:rPr>
              <a:t>, которые </a:t>
            </a:r>
            <a:r>
              <a:rPr lang="ru-RU" sz="2200" b="1" dirty="0" smtClean="0">
                <a:solidFill>
                  <a:srgbClr val="154B2A"/>
                </a:solidFill>
                <a:latin typeface="Georgia" panose="02040502050405020303" pitchFamily="18" charset="0"/>
              </a:rPr>
              <a:t>вы сможете </a:t>
            </a:r>
            <a:r>
              <a:rPr lang="ru-RU" sz="22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выполнить только вместе</a:t>
            </a:r>
            <a:endParaRPr lang="ru-RU" sz="2200" b="1" dirty="0">
              <a:solidFill>
                <a:srgbClr val="560A0A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69863" y="1338135"/>
            <a:ext cx="57058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ru-RU" sz="22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Работаем в парах: </a:t>
            </a:r>
          </a:p>
          <a:p>
            <a:pPr algn="ctr"/>
            <a:r>
              <a:rPr lang="ru-RU" sz="22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«Историческая карта» + «История первых русских князей» </a:t>
            </a:r>
            <a:endParaRPr lang="ru-RU" sz="2200" b="1" dirty="0">
              <a:solidFill>
                <a:srgbClr val="560A0A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0763" y="739761"/>
            <a:ext cx="391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73459"/>
                </a:solidFill>
                <a:latin typeface="Georgia" panose="02040502050405020303" pitchFamily="18" charset="0"/>
              </a:rPr>
              <a:t>Алгоритм работы: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9863" y="5233299"/>
            <a:ext cx="61014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73459"/>
                </a:solidFill>
                <a:latin typeface="Georgia" panose="02040502050405020303" pitchFamily="18" charset="0"/>
              </a:rPr>
              <a:t>4. В случае затруднений вы можете воспользоваться материалами учебника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25" y="1478425"/>
            <a:ext cx="2766264" cy="4254481"/>
          </a:xfrm>
          <a:prstGeom prst="rect">
            <a:avLst/>
          </a:prstGeom>
        </p:spPr>
      </p:pic>
      <p:sp>
        <p:nvSpPr>
          <p:cNvPr id="11" name="Выгнутая вверх стрелка 10"/>
          <p:cNvSpPr/>
          <p:nvPr/>
        </p:nvSpPr>
        <p:spPr>
          <a:xfrm rot="957599">
            <a:off x="3040094" y="1669672"/>
            <a:ext cx="1161288" cy="571611"/>
          </a:xfrm>
          <a:prstGeom prst="curvedDownArrow">
            <a:avLst/>
          </a:prstGeom>
          <a:noFill/>
          <a:ln w="31750">
            <a:solidFill>
              <a:srgbClr val="560A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186" y="2432532"/>
            <a:ext cx="2928499" cy="427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558" y="-181165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5142" y="486740"/>
            <a:ext cx="5175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Оценим эффективность нашей работы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9587" y="2416904"/>
            <a:ext cx="58883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2. Для каждого задания подчеркните одно из двух суждений: «Выполнил полностью/ Выполнил не до конца»</a:t>
            </a:r>
            <a:endParaRPr lang="ru-RU" sz="2200" b="1" dirty="0">
              <a:solidFill>
                <a:srgbClr val="B21302"/>
              </a:solidFill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0445" y="3766428"/>
            <a:ext cx="5903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3. </a:t>
            </a:r>
            <a:endParaRPr lang="ru-RU" sz="2200" b="1" dirty="0">
              <a:solidFill>
                <a:srgbClr val="B21302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9971" y="1009885"/>
            <a:ext cx="55869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AutoNum type="arabicPeriod"/>
            </a:pPr>
            <a:r>
              <a:rPr lang="ru-RU" sz="2200" b="1" dirty="0">
                <a:solidFill>
                  <a:srgbClr val="560A0A"/>
                </a:solidFill>
                <a:latin typeface="Georgia" panose="02040502050405020303" pitchFamily="18" charset="0"/>
              </a:rPr>
              <a:t>Обратитесь к полю самооценки на странице вашего «Практикума</a:t>
            </a:r>
            <a:r>
              <a:rPr lang="ru-RU" sz="2200" b="1" dirty="0" smtClean="0">
                <a:solidFill>
                  <a:srgbClr val="560A0A"/>
                </a:solidFill>
                <a:latin typeface="Georgia" panose="02040502050405020303" pitchFamily="18" charset="0"/>
              </a:rPr>
              <a:t>», чтобы оценить успешность своей работы</a:t>
            </a:r>
            <a:endParaRPr lang="ru-RU" sz="2200" b="1" dirty="0">
              <a:solidFill>
                <a:srgbClr val="560A0A"/>
              </a:solidFill>
              <a:latin typeface="Georgia" panose="020405020504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16004" y="473699"/>
            <a:ext cx="3911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73459"/>
                </a:solidFill>
                <a:latin typeface="Georgia" panose="02040502050405020303" pitchFamily="18" charset="0"/>
              </a:rPr>
              <a:t>Алгоритм </a:t>
            </a:r>
            <a:r>
              <a:rPr lang="ru-RU" sz="2800" b="1" dirty="0" smtClean="0">
                <a:solidFill>
                  <a:srgbClr val="073459"/>
                </a:solidFill>
                <a:latin typeface="Georgia" panose="02040502050405020303" pitchFamily="18" charset="0"/>
              </a:rPr>
              <a:t>:</a:t>
            </a:r>
            <a:endParaRPr lang="ru-RU" sz="2800" b="1" dirty="0">
              <a:solidFill>
                <a:srgbClr val="073459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78311" y="4709305"/>
            <a:ext cx="64061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73459"/>
                </a:solidFill>
                <a:latin typeface="Georgia" panose="02040502050405020303" pitchFamily="18" charset="0"/>
              </a:rPr>
              <a:t>4. </a:t>
            </a:r>
            <a:r>
              <a:rPr lang="ru-RU" sz="2200" b="1" dirty="0" smtClean="0">
                <a:solidFill>
                  <a:srgbClr val="B21302"/>
                </a:solidFill>
                <a:latin typeface="Georgia" panose="02040502050405020303" pitchFamily="18" charset="0"/>
              </a:rPr>
              <a:t>Внимание! </a:t>
            </a:r>
            <a:r>
              <a:rPr lang="ru-RU" sz="2200" b="1" dirty="0" smtClean="0">
                <a:solidFill>
                  <a:srgbClr val="073459"/>
                </a:solidFill>
                <a:latin typeface="Georgia" panose="02040502050405020303" pitchFamily="18" charset="0"/>
              </a:rPr>
              <a:t>Суждения «Выполнил верно»/ «Допустил ошибки – сделал корректировку» подчеркнете только в ходе выполнения домашнего задания!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11" y="1478424"/>
            <a:ext cx="3078462" cy="4636163"/>
          </a:xfrm>
          <a:prstGeom prst="rect">
            <a:avLst/>
          </a:prstGeom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5668147" y="1994922"/>
            <a:ext cx="571052" cy="178937"/>
          </a:xfrm>
          <a:prstGeom prst="straightConnector1">
            <a:avLst/>
          </a:prstGeom>
          <a:ln w="69850">
            <a:solidFill>
              <a:srgbClr val="560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216" y="1927586"/>
            <a:ext cx="3059984" cy="46835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61974" y="1927586"/>
            <a:ext cx="841247" cy="4078224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778895" y="3594988"/>
            <a:ext cx="6205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10381F"/>
                </a:solidFill>
                <a:latin typeface="Georgia" panose="02040502050405020303" pitchFamily="18" charset="0"/>
              </a:rPr>
              <a:t>3. Для Практикума в целом подчеркните суждение, указывающее каким образом вы выполняли задания </a:t>
            </a:r>
            <a:endParaRPr lang="ru-RU" sz="2200" b="1" dirty="0">
              <a:solidFill>
                <a:srgbClr val="10381F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33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82040" y="540093"/>
            <a:ext cx="9793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E1652"/>
                </a:solidFill>
                <a:latin typeface="Georgia" panose="02040502050405020303" pitchFamily="18" charset="0"/>
              </a:rPr>
              <a:t>Вернемся к цели урока: </a:t>
            </a:r>
            <a:r>
              <a:rPr lang="ru-RU" sz="2400" b="1" dirty="0" smtClean="0">
                <a:solidFill>
                  <a:srgbClr val="B82014"/>
                </a:solidFill>
                <a:latin typeface="Georgia" panose="02040502050405020303" pitchFamily="18" charset="0"/>
              </a:rPr>
              <a:t>какие </a:t>
            </a:r>
            <a:r>
              <a:rPr lang="ru-RU" sz="2400" b="1" dirty="0">
                <a:solidFill>
                  <a:srgbClr val="B82014"/>
                </a:solidFill>
                <a:latin typeface="Georgia" panose="02040502050405020303" pitchFamily="18" charset="0"/>
              </a:rPr>
              <a:t>факторы способствовали становлению Древнерусского государства?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217483"/>
              </p:ext>
            </p:extLst>
          </p:nvPr>
        </p:nvGraphicFramePr>
        <p:xfrm>
          <a:off x="1426464" y="1404419"/>
          <a:ext cx="9363456" cy="5084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4830"/>
                <a:gridCol w="2351316"/>
                <a:gridCol w="2243826"/>
                <a:gridCol w="2323484"/>
              </a:tblGrid>
              <a:tr h="10129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E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География</a:t>
                      </a:r>
                      <a:r>
                        <a:rPr lang="ru-RU" sz="2000" b="1" kern="1200" dirty="0">
                          <a:solidFill>
                            <a:srgbClr val="0E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/ отношения с соседями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 smtClean="0">
                          <a:solidFill>
                            <a:srgbClr val="0E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Политика </a:t>
                      </a:r>
                      <a:r>
                        <a:rPr lang="ru-RU" sz="2000" b="1" kern="1200" dirty="0">
                          <a:solidFill>
                            <a:srgbClr val="0E165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первых русских князей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Вывод: какие из факторов оказались решающими</a:t>
                      </a:r>
                      <a:r>
                        <a:rPr lang="ru-RU" sz="2000" b="1" kern="1200" dirty="0" smtClean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Что </a:t>
                      </a:r>
                      <a:r>
                        <a:rPr lang="ru-RU" sz="2000" b="1" u="sng" kern="1200" dirty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способствовало </a:t>
                      </a:r>
                      <a:r>
                        <a:rPr lang="ru-RU" sz="2000" b="1" kern="1200" dirty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становлению </a:t>
                      </a:r>
                      <a:r>
                        <a:rPr lang="ru-RU" sz="2000" b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государства?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kern="1200" dirty="0">
                        <a:solidFill>
                          <a:srgbClr val="073459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b="1" i="1" kern="1200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Работа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группе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(«Историческая карта»)</a:t>
                      </a:r>
                      <a:endParaRPr lang="en-US" sz="1800" b="1" i="1" kern="1200" dirty="0" smtClean="0">
                        <a:solidFill>
                          <a:srgbClr val="073459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……………………..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8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8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Работа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группе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(«История</a:t>
                      </a:r>
                      <a:r>
                        <a:rPr lang="ru-RU" sz="1800" b="1" i="1" kern="1200" baseline="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первых князей</a:t>
                      </a:r>
                      <a:r>
                        <a:rPr lang="ru-RU" sz="18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»)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……………………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kern="1200" dirty="0" smtClean="0">
                          <a:solidFill>
                            <a:srgbClr val="560A0A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Работа в паре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(«Историческая карта» + «История</a:t>
                      </a:r>
                      <a:r>
                        <a:rPr lang="ru-RU" sz="1600" b="1" i="1" kern="1200" baseline="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первых князей</a:t>
                      </a:r>
                      <a:r>
                        <a:rPr lang="ru-RU" sz="16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»)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Что </a:t>
                      </a:r>
                      <a:r>
                        <a:rPr lang="ru-RU" sz="2000" b="1" u="sng" kern="1200" dirty="0">
                          <a:solidFill>
                            <a:srgbClr val="B21302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мешало / могло помешать </a:t>
                      </a:r>
                      <a:r>
                        <a:rPr lang="ru-RU" sz="2000" b="1" kern="1200" dirty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становлению </a:t>
                      </a:r>
                      <a:r>
                        <a:rPr lang="ru-RU" sz="2000" b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государства?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kern="1200" dirty="0">
                        <a:solidFill>
                          <a:srgbClr val="073459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i="1" kern="1200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Работа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группе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(«Историческая карта»)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……………………..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i="1" kern="1200" dirty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50" b="1" i="1" kern="1200" dirty="0" smtClean="0">
                        <a:solidFill>
                          <a:srgbClr val="C00000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Работа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kern="1200" dirty="0" smtClean="0">
                          <a:solidFill>
                            <a:srgbClr val="C00000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в группе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(«История</a:t>
                      </a:r>
                      <a:r>
                        <a:rPr lang="ru-RU" sz="1800" b="1" i="1" kern="1200" baseline="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первых князей</a:t>
                      </a:r>
                      <a:r>
                        <a:rPr lang="ru-RU" sz="18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»)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………………………</a:t>
                      </a: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1" kern="1200" dirty="0" smtClean="0">
                          <a:solidFill>
                            <a:srgbClr val="560A0A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Работа в паре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(«Историческая карта» + «История</a:t>
                      </a:r>
                      <a:r>
                        <a:rPr lang="ru-RU" sz="1600" b="1" i="1" kern="1200" baseline="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 первых князей</a:t>
                      </a:r>
                      <a:r>
                        <a:rPr lang="ru-RU" sz="1600" b="1" i="1" kern="1200" dirty="0" smtClean="0">
                          <a:solidFill>
                            <a:srgbClr val="073459"/>
                          </a:solidFill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»)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000" b="1" i="1" kern="1200" dirty="0" smtClean="0">
                        <a:solidFill>
                          <a:srgbClr val="560A0A"/>
                        </a:solidFill>
                        <a:latin typeface="Georgia" panose="02040502050405020303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25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1743</TotalTime>
  <Words>571</Words>
  <Application>Microsoft Office PowerPoint</Application>
  <PresentationFormat>Широкоэкранный</PresentationFormat>
  <Paragraphs>102</Paragraphs>
  <Slides>10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Диянова</dc:creator>
  <cp:lastModifiedBy>Usere</cp:lastModifiedBy>
  <cp:revision>102</cp:revision>
  <dcterms:created xsi:type="dcterms:W3CDTF">2018-11-19T18:06:10Z</dcterms:created>
  <dcterms:modified xsi:type="dcterms:W3CDTF">2019-02-15T02:57:28Z</dcterms:modified>
</cp:coreProperties>
</file>