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6" r:id="rId2"/>
  </p:sldMasterIdLst>
  <p:notesMasterIdLst>
    <p:notesMasterId r:id="rId23"/>
  </p:notesMasterIdLst>
  <p:handoutMasterIdLst>
    <p:handoutMasterId r:id="rId24"/>
  </p:handoutMasterIdLst>
  <p:sldIdLst>
    <p:sldId id="299" r:id="rId3"/>
    <p:sldId id="318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19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</p:sldIdLst>
  <p:sldSz cx="12192000" cy="6858000"/>
  <p:notesSz cx="6858000" cy="9144000"/>
  <p:defaultTextStyle>
    <a:defPPr rtl="0"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5828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24.08.2016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57E03411-58E2-43FD-AE1D-AD77DFF8CB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24.08.2016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8DC57A8-AE18-4654-B6AF-04B3577165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8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0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3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14843">
                    <a:lumMod val="60000"/>
                    <a:lumOff val="40000"/>
                  </a:srgbClr>
                </a:solidFill>
              </a:rPr>
              <a:t>09.10.2016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33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6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122027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49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8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7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7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1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78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6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7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14843">
                    <a:lumMod val="60000"/>
                    <a:lumOff val="40000"/>
                  </a:srgbClr>
                </a:solidFill>
              </a:rPr>
              <a:t>09.10.2016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982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4636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53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36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6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9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1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  <a:p>
            <a:pPr lvl="5" rtl="0"/>
            <a:r>
              <a:rPr lang="ru-RU" dirty="0"/>
              <a:t>Шестой уровень</a:t>
            </a:r>
          </a:p>
          <a:p>
            <a:pPr lvl="6" rtl="0"/>
            <a:r>
              <a:rPr lang="ru-RU" dirty="0"/>
              <a:t>Седьмой уровень</a:t>
            </a:r>
          </a:p>
          <a:p>
            <a:pPr lvl="7" rtl="0"/>
            <a:r>
              <a:rPr lang="ru-RU" dirty="0"/>
              <a:t>Восьмой уровень</a:t>
            </a:r>
          </a:p>
          <a:p>
            <a:pPr lvl="8" rtl="0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003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6">
          <p15:clr>
            <a:srgbClr val="F26B43"/>
          </p15:clr>
        </p15:guide>
        <p15:guide id="4294967295" pos="6984">
          <p15:clr>
            <a:srgbClr val="F26B43"/>
          </p15:clr>
        </p15:guide>
        <p15:guide id="4294967295" orient="horz" pos="1008">
          <p15:clr>
            <a:srgbClr val="F26B43"/>
          </p15:clr>
        </p15:guide>
        <p15:guide id="4294967295" orient="horz" pos="38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  <a:p>
            <a:pPr lvl="5" rtl="0"/>
            <a:r>
              <a:rPr lang="ru-RU" dirty="0"/>
              <a:t>Шестой уровень</a:t>
            </a:r>
          </a:p>
          <a:p>
            <a:pPr lvl="6" rtl="0"/>
            <a:r>
              <a:rPr lang="ru-RU" dirty="0"/>
              <a:t>Седьмой уровень</a:t>
            </a:r>
          </a:p>
          <a:p>
            <a:pPr lvl="7" rtl="0"/>
            <a:r>
              <a:rPr lang="ru-RU" dirty="0"/>
              <a:t>Восьмой уровень</a:t>
            </a:r>
          </a:p>
          <a:p>
            <a:pPr lvl="8" rtl="0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24.09.2018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19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6">
          <p15:clr>
            <a:srgbClr val="F26B43"/>
          </p15:clr>
        </p15:guide>
        <p15:guide id="4294967295" pos="6984">
          <p15:clr>
            <a:srgbClr val="F26B43"/>
          </p15:clr>
        </p15:guide>
        <p15:guide id="4294967295" orient="horz" pos="1008">
          <p15:clr>
            <a:srgbClr val="F26B43"/>
          </p15:clr>
        </p15:guide>
        <p15:guide id="4294967295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67286" y="2292094"/>
            <a:ext cx="6265319" cy="2219691"/>
          </a:xfrm>
        </p:spPr>
        <p:txBody>
          <a:bodyPr rtlCol="0" anchor="ctr"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Семинар-совещание 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по организации дополнительного образования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67286" y="4511785"/>
            <a:ext cx="5734050" cy="955565"/>
          </a:xfrm>
        </p:spPr>
        <p:txBody>
          <a:bodyPr rtlCol="0">
            <a:normAutofit/>
          </a:bodyPr>
          <a:lstStyle/>
          <a:p>
            <a:pPr rt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Панов Александр Вячеславович</a:t>
            </a:r>
          </a:p>
          <a:p>
            <a:pPr rt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Бондаренко Евгений Александрович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Открытая книга на столе, размытые полки с книгами на заднем плане" title="Образец рисунка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817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318868"/>
            <a:ext cx="11127544" cy="67993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№ 2-25 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505243"/>
            <a:ext cx="11127544" cy="575368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занятие выпадает на нерабочий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праздничный день (список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в производственном календаре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раздатке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то МЫ ЕГО НЕ ЗАПИСЫВАЕМ, а в конце данной страницы прописываем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апример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ноября – День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ародного единства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1, 2, 3, 4, 5, 6, 7, 8 – Новогодние каникулы)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6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318868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26-27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378633"/>
            <a:ext cx="11127544" cy="575368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Страницы 26-27 «Учет массовой работы» заполняются педагогом по мере участия обучающихся в мероприятиях различного уровня, в рамках работы объединения по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интересам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269140"/>
              </p:ext>
            </p:extLst>
          </p:nvPr>
        </p:nvGraphicFramePr>
        <p:xfrm>
          <a:off x="1146542" y="2790092"/>
          <a:ext cx="10156824" cy="39624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70953"/>
                <a:gridCol w="2518117"/>
                <a:gridCol w="2110154"/>
                <a:gridCol w="1561514"/>
                <a:gridCol w="209608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содержание проведенного мероприятия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 мероприятия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 проводил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175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22.09.2016 г.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Экскурсия в краеведческий музей (зал природы)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 «Музей имени М. А. Врубеля»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Экскурсовод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30.09.2016 г.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Выездной концерт, посвященный Дню города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САО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 дополнительного образования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05.10.2016 г.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Встреча с представителями администрации города Омска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БОУ ОО «МОЦРО № 117»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318868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28-29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392702"/>
            <a:ext cx="11127544" cy="575368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28-29 «Творческие достижения обучающихся» заполняются педагогом дополнительного образования согласно достижений обучающихся в мероприятиях различного уровня. Указывается название мероприятия в соответствии с Положением о мероприятии, конкретный результат (диплом 1 степени, Гран-при и т.д.)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199418"/>
              </p:ext>
            </p:extLst>
          </p:nvPr>
        </p:nvGraphicFramePr>
        <p:xfrm>
          <a:off x="974090" y="3577883"/>
          <a:ext cx="10501728" cy="30480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36760"/>
                <a:gridCol w="2452820"/>
                <a:gridCol w="2222696"/>
                <a:gridCol w="379827"/>
                <a:gridCol w="2391508"/>
                <a:gridCol w="251811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 обучающегося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каких соревнованиях, смотрах, спектаклях и др. мероприятиях участвовал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(полученное звание, разряд и другие результаты)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Работа, выполненная объединением по заказам или инициативно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 Иван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конкурс «зажги звезду» (20.11.2016 г.)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степени в номинации «Вокал»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Инициативно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27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165589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32-35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309761"/>
            <a:ext cx="11127544" cy="5753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Заполнение страниц 32-35 Журнала следует вести в соответствии с «Указаниями к ведению журнала учета работы педагогов дополнительного образования в объединении (секции, клубе, кружке)», размещенными в Журнале п.8. и является обязательным.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заполнении учитываются следующие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требования</a:t>
            </a:r>
          </a:p>
          <a:p>
            <a:pPr algn="just"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указание № и даты приказа «О зачислении в объединение по интересам» в графе «Дата поступления в объединение»; </a:t>
            </a:r>
            <a:endParaRPr lang="ru-RU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указание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и даты приказа «Об отчислении из объединения по интересам» в графе «Когда и почему выбыл». </a:t>
            </a:r>
            <a:endParaRPr lang="ru-RU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6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165589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32-35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32936" y="1166151"/>
          <a:ext cx="11859064" cy="36576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18978"/>
                <a:gridCol w="1463040"/>
                <a:gridCol w="928467"/>
                <a:gridCol w="759656"/>
                <a:gridCol w="745587"/>
                <a:gridCol w="534573"/>
                <a:gridCol w="239150"/>
                <a:gridCol w="1941342"/>
                <a:gridCol w="1547446"/>
                <a:gridCol w="1350498"/>
                <a:gridCol w="173032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рождения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Домашний адрес, телефон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врача о допуске к занятиям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вступления в объединение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 и почему выбыл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 Иван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БОУ ОО «МОЦРО № 117»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Омск, ул. Андрианова, дом 6, кв. 73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Допущен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01.09.2016г., приказ № 1 от 01.09.2016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20.10.2016 г. отчислен по состоянию здоровья , приказ № 24 от 20.10.2016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82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165589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32-35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422302"/>
            <a:ext cx="11127544" cy="5753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Графу «Заключение врача о допуске к занятиям» заполняет педагог дополнительного образования на основании заключения медицинского работника.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Медицинское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заключение о состоянии здоровья необходимо для посещения спортивных, хореографических объединений обучающихся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Для остальных категорий воспитанников данная графа не заполняется. 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70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165589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32-35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309761"/>
            <a:ext cx="11127544" cy="5753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журнале на страницах 36-37 «Данные о родителях и классном руководителе (воспитателе) обучающегося» указывается № п/п, фамилия, имя, отчество обучающегося в объединении и фамилия, имя, отчество классного руководителя 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634874"/>
              </p:ext>
            </p:extLst>
          </p:nvPr>
        </p:nvGraphicFramePr>
        <p:xfrm>
          <a:off x="661182" y="3272204"/>
          <a:ext cx="10902461" cy="18288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01858"/>
                <a:gridCol w="2574388"/>
                <a:gridCol w="1336430"/>
                <a:gridCol w="393896"/>
                <a:gridCol w="870683"/>
                <a:gridCol w="1717772"/>
                <a:gridCol w="1758462"/>
                <a:gridCol w="144897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 ОБУЧАЮЩЕГОСЯ В ОБЪЕДИНЕНИИ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имя, отчество родителей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Адрес, телефон рабочий, домашний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имя, отчество классного руководителя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 Иван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Клименко Н.В.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  <a:tabLst>
                          <a:tab pos="66008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91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165589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38-39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57" y="1363687"/>
            <a:ext cx="11690252" cy="5753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пункте «Краткое содержание инструктажа» возможна ссылка на № или название конкретной инструкции по технике безопасности, утверждённой в рамках БОУ ОО «МОЦРО № 117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».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ТБ должна отражаться в день проведения в колонке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примечание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Первое занятие - № 1, 2, 3, 24, 54, 60.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Последнее занятие (декабрь) - №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№ 1, 2, 3,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54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60, 89.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Последнее занятие (май) -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№ № 1, 2, 3, 54,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60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88054"/>
              </p:ext>
            </p:extLst>
          </p:nvPr>
        </p:nvGraphicFramePr>
        <p:xfrm>
          <a:off x="323557" y="4724400"/>
          <a:ext cx="11099409" cy="21336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17452"/>
                <a:gridCol w="3179298"/>
                <a:gridCol w="2405576"/>
                <a:gridCol w="2250830"/>
                <a:gridCol w="254625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 инструктажа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содержание инструктажа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 проводившего инструктаж (разборчиво)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175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 Иван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 первого занятия в объединении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Инструкции 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64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165589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прохождения программы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534843"/>
            <a:ext cx="11127544" cy="575368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конце учебного года на правой странице подводятся итоги прохождения программы за год: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записывается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занятий «по плану»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соответствии с календарно-тематическим планированием),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«проведено»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(количество фактически проведённых занятий).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несовпадении указывается расхождение и причина. Делается запись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пройдена полностью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«Программа скорректирована и  пройдена полностью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пройдена»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указывается причина. Запись заверяется личной подписью педагога дополнительного образования.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04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165589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40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633318"/>
            <a:ext cx="11127544" cy="575368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Страница 40 «Годовой цифровой отчет» заполняется педагогом дополнительного образования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согласно количественного списка обучающихся за I полугодие (январь), II полугодие, год (май).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67286" y="2292094"/>
            <a:ext cx="6265319" cy="2219691"/>
          </a:xfrm>
        </p:spPr>
        <p:txBody>
          <a:bodyPr rtlCol="0" anchor="ctr">
            <a:norm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Рекомендации по ведению журнала доп. образования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67286" y="4511785"/>
            <a:ext cx="5734050" cy="955565"/>
          </a:xfrm>
        </p:spPr>
        <p:txBody>
          <a:bodyPr rtlCol="0">
            <a:normAutofit/>
          </a:bodyPr>
          <a:lstStyle/>
          <a:p>
            <a:pPr rt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Бондаренко Евгений Александрович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Открытая книга на столе, размытые полки с книгами на заднем плане" title="Образец рисунка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7016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165589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 и рекомендации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323829"/>
            <a:ext cx="11127544" cy="575368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 проверяется один раз в три месяца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указанием замечаний и рекомендаций.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Письменные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замечания и предложения по устранению ошибок в заполнении Журнала педагог дополнительного образования обязан исправить до следующей очередной проверки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8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318868"/>
            <a:ext cx="11127544" cy="6940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учета работы педагога доп. образования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098" y="1392701"/>
            <a:ext cx="11755902" cy="56130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заполняет в Журнале: 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лист; 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обучающихся на всех страницах (фамилия, имя - полностью); 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массовых мероприятий с обучающимися; 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достижения обучающихся; 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обучающихся в объединении; 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обучающихся, прошедших инструктаж по технике безопасности; 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цифровой отчет.</a:t>
            </a:r>
          </a:p>
        </p:txBody>
      </p:sp>
    </p:spTree>
    <p:extLst>
      <p:ext uri="{BB962C8B-B14F-4D97-AF65-F5344CB8AC3E}">
        <p14:creationId xmlns:p14="http://schemas.microsoft.com/office/powerpoint/2010/main" val="311873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165589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в журнале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394167"/>
            <a:ext cx="11127544" cy="575368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Записи в Журнале должны вестись регулярно, чётко и аккуратно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шариковой ручкой черного цвета без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исправлении.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допускается использование на одной странице чернил разного цвета, а также корректирующих средств. </a:t>
            </a:r>
            <a:endParaRPr lang="ru-RU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4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318868"/>
            <a:ext cx="11127544" cy="6940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477108"/>
            <a:ext cx="11127544" cy="5613009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титульном листе Журнала указывается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и название объединения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учебным планом и дополнительной общеобразовательной общеразвивающей </a:t>
            </a: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(при </a:t>
            </a: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номера учебной группы указывается № группы); 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12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318868"/>
            <a:ext cx="11127544" cy="65180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№ 1 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392702"/>
            <a:ext cx="11127544" cy="57818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страницы № 1 Журнала производится в соответствии со следующими требованиями: 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Учреждения указывается полностью (по Уставу); 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объединения должно соответствовать учебному плану, учебному расписанию и дополнительной общеобразовательной общеразвивающей программе; 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 и часы занятий объединения указываются в соответствии с расписанием, утвержденного приказом директора БОУ ОО «МОЦРО № 117»;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расписания объединения указываются на основании приказа директора БОУ ОО «МОЦРО № 117» согласно новому расписанию; </a:t>
            </a:r>
          </a:p>
          <a:p>
            <a:pPr lvl="0"/>
            <a:r>
              <a:rPr lang="ru-RU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 педагога дополнительного образования указывается полностью, без сокращений. </a:t>
            </a:r>
          </a:p>
        </p:txBody>
      </p:sp>
    </p:spTree>
    <p:extLst>
      <p:ext uri="{BB962C8B-B14F-4D97-AF65-F5344CB8AC3E}">
        <p14:creationId xmlns:p14="http://schemas.microsoft.com/office/powerpoint/2010/main" val="328193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318868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№ 2-25 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420837"/>
            <a:ext cx="11127544" cy="575368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Заполнять страницы 2-25 Журнала необходимо в соответствии с «Указаниями к ведению журнала учета работы педагогов дополнительного образования в объединении (секции, клубе, кружке)», размещенными в Журнале </a:t>
            </a:r>
            <a:r>
              <a:rPr 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6, 7. </a:t>
            </a: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6. В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журнале на каждый месяц учебного года отводится отдельная страница, где указывается состав объединения (фамилия, имя обучающегося полностью), содержание занятий, дата и количество часов работы объединения в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расписанием и учебным планом (стр. 4-25). </a:t>
            </a: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7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Руководитель объединения систематически, и в дни и часы занятий объединения, отмечает в журнале: неявившихся – буквой «н», больных – буквой «б» (в графе, соответствующей дате занятий).</a:t>
            </a:r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0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164124"/>
            <a:ext cx="11127544" cy="67993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№ 2-25 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78" y="1322364"/>
            <a:ext cx="11859065" cy="575368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журнале на страницах 2-25 указывается состав объединения, содержание занятий, дата и количество часов работы объединения. </a:t>
            </a:r>
          </a:p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2.6. Даты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заполняются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по утвержденному расписанию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занятий.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Даты, поставленные на левой половине листа Журнала должны полностью соответствовать датам занятий группы на правой половине листа и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расписанию.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91087"/>
              </p:ext>
            </p:extLst>
          </p:nvPr>
        </p:nvGraphicFramePr>
        <p:xfrm>
          <a:off x="2114988" y="3259016"/>
          <a:ext cx="7994844" cy="140208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6613"/>
                <a:gridCol w="2905720"/>
                <a:gridCol w="815926"/>
                <a:gridCol w="689317"/>
                <a:gridCol w="900332"/>
                <a:gridCol w="928468"/>
                <a:gridCol w="928468"/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 Иван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Мария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621310"/>
              </p:ext>
            </p:extLst>
          </p:nvPr>
        </p:nvGraphicFramePr>
        <p:xfrm>
          <a:off x="1275007" y="4900247"/>
          <a:ext cx="9899894" cy="18288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10971"/>
                <a:gridCol w="2672861"/>
                <a:gridCol w="1125416"/>
                <a:gridCol w="1842868"/>
                <a:gridCol w="244777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Даты занятий объединения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занятий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 руководителя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02.09.2016 г.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Профессия журналиста (журналистская этика)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04.09.2016 г.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Жанры журналистики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31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182" y="318868"/>
            <a:ext cx="11127544" cy="67993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№ 2-25 Журнала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1182" y="1505243"/>
            <a:ext cx="11127544" cy="575368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в графе «Содержание занятий» заполняются согласно темам, указанным в календарно-тематическом плане и содержании дополнительной общеобразовательной общеразвивающей программы. Не допускаются прочерки при повторяемости тем занятий. 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часов, отмечаемых в Журнале, должно строго соответствовать педагогической нагрузке и утвержденному расписанию занятий.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05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_TF03431380.potx" id="{3442B1B1-FE9E-4009-A7C4-AC049039973C}" vid="{B3BD9ACF-76CB-44DC-AA6B-25949BA0423D}"/>
    </a:ext>
  </a:extLst>
</a:theme>
</file>

<file path=ppt/theme/theme2.xml><?xml version="1.0" encoding="utf-8"?>
<a:theme xmlns:a="http://schemas.openxmlformats.org/drawingml/2006/main" name="1_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_TF03431380.potx" id="{3442B1B1-FE9E-4009-A7C4-AC049039973C}" vid="{B3BD9ACF-76CB-44DC-AA6B-25949BA0423D}"/>
    </a:ext>
  </a:extLst>
</a:theme>
</file>

<file path=ppt/theme/theme3.xml><?xml version="1.0" encoding="utf-8"?>
<a:theme xmlns:a="http://schemas.openxmlformats.org/drawingml/2006/main" name="Тема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Презентация, посвященная природе, представленная в альбомной ориентации (широкоэкранный формат)</Template>
  <TotalTime>526</TotalTime>
  <Words>1359</Words>
  <Application>Microsoft Office PowerPoint</Application>
  <PresentationFormat>Широкоэкранный</PresentationFormat>
  <Paragraphs>187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Arial</vt:lpstr>
      <vt:lpstr>Calibri</vt:lpstr>
      <vt:lpstr>Euphemia</vt:lpstr>
      <vt:lpstr>Plantagenet Cherokee</vt:lpstr>
      <vt:lpstr>Segoe Print</vt:lpstr>
      <vt:lpstr>Times New Roman</vt:lpstr>
      <vt:lpstr>Wingdings</vt:lpstr>
      <vt:lpstr>Научная литература 16 х 9</vt:lpstr>
      <vt:lpstr>1_Научная литература 16 х 9</vt:lpstr>
      <vt:lpstr>Семинар-совещание  по организации дополнительного образования</vt:lpstr>
      <vt:lpstr>Рекомендации по ведению журнала доп. образования</vt:lpstr>
      <vt:lpstr>Журнал учета работы педагога доп. образования</vt:lpstr>
      <vt:lpstr>Записи в журнале</vt:lpstr>
      <vt:lpstr>Титульный лист</vt:lpstr>
      <vt:lpstr>Страница № 1 Журнала</vt:lpstr>
      <vt:lpstr>Страницы № 2-25 Журнала</vt:lpstr>
      <vt:lpstr>Страницы № 2-25 Журнала</vt:lpstr>
      <vt:lpstr>Страница № 2-25 Журнала</vt:lpstr>
      <vt:lpstr>Страница № 2-25 Журнала</vt:lpstr>
      <vt:lpstr>Страницы № 26-27 Журнала</vt:lpstr>
      <vt:lpstr>Страницы № 28-29 Журнала</vt:lpstr>
      <vt:lpstr>Страницы № 32-35 Журнала</vt:lpstr>
      <vt:lpstr>Страницы № 32-35 Журнала</vt:lpstr>
      <vt:lpstr>Страницы № 32-35 Журнала</vt:lpstr>
      <vt:lpstr>Страницы № 32-35 Журнала</vt:lpstr>
      <vt:lpstr>Страницы № 38-39 Журнала</vt:lpstr>
      <vt:lpstr>Итоги прохождения программы</vt:lpstr>
      <vt:lpstr>Страница 40</vt:lpstr>
      <vt:lpstr>Замечания и рекомендации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>Пользователь Microsoft Office</dc:creator>
  <cp:lastModifiedBy>Alexander</cp:lastModifiedBy>
  <cp:revision>127</cp:revision>
  <dcterms:created xsi:type="dcterms:W3CDTF">2018-07-24T11:06:54Z</dcterms:created>
  <dcterms:modified xsi:type="dcterms:W3CDTF">2018-09-24T14:30:29Z</dcterms:modified>
</cp:coreProperties>
</file>